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am5vgWr6ut82YDFBwg1yKELIs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9283FB2-2D09-4DE4-839D-38ABE5578C4F}">
  <a:tblStyle styleId="{69283FB2-2D09-4DE4-839D-38ABE5578C4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5677591"/>
            <a:ext cx="9144000" cy="4724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Montserrat"/>
              <a:buNone/>
              <a:defRPr sz="2800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9pPr>
          </a:lstStyle>
          <a:p/>
        </p:txBody>
      </p:sp>
      <p:sp>
        <p:nvSpPr>
          <p:cNvPr id="16" name="Google Shape;1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"/>
              <a:buNone/>
              <a:defRPr b="1" i="0" sz="4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 txBox="1"/>
          <p:nvPr>
            <p:ph type="ctrTitle"/>
          </p:nvPr>
        </p:nvSpPr>
        <p:spPr>
          <a:xfrm>
            <a:off x="1524000" y="5786648"/>
            <a:ext cx="9144000" cy="4724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Montserrat"/>
              <a:buNone/>
            </a:pPr>
            <a:r>
              <a:t/>
            </a:r>
            <a:endParaRPr sz="252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Wizard of Oz (WoZ)</a:t>
            </a:r>
            <a:endParaRPr/>
          </a:p>
        </p:txBody>
      </p:sp>
      <p:sp>
        <p:nvSpPr>
          <p:cNvPr id="81" name="Google Shape;8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One (or more) part of the system is replaced by a human (sometimes called human-in-the-loop)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For example: human replaces speech recognizer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The human needs an efficient interface to minimize the delays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Good instructions and training must also be given so that the system behaves in consistent and desired ways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Suitable method when relevant technology is not available yet or not yet good enough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Location of Evaluation</a:t>
            </a:r>
            <a:endParaRPr/>
          </a:p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/>
              <a:t>Laboratory is a controlled environment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600"/>
              <a:t>Effects of external conditions minimized, focus on controlled variables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600"/>
              <a:t>Some effects of real use context can be simulated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400"/>
              <a:t>Noise via speakers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400"/>
              <a:t>Movement using a treadmill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/>
              <a:t>Real use context is harder to control and data collection can be challenging, but conditions are more realistic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600"/>
              <a:t>Real environmental conditions (noise, temperature, lighting…)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600"/>
              <a:t>Real social situation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600"/>
              <a:t>Context can affect participants’ state of mind and associations they make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/>
              <a:t>In-the-wild (usually) refers to the real-use context with minimal control of environment and selection of participants from people in the environment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/>
              <a:t>Studies have shown that significant portion of usability issues can be found only in real-use context: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400"/>
              <a:t>Start in the laboratory but go to field soon</a:t>
            </a: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Ethical Points</a:t>
            </a:r>
            <a:endParaRPr/>
          </a:p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Participation is voluntary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participants must be allowed to decline request to participate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they must be allowed to stop and leave the evaluation at any point, without giving their reasons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Respect participants' privacy, only collect the personal information you really need, ask permission to take photos, video and audio recordings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Do not cause unnecessary stress to the participants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evaluations should be reasonably short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explain what will happen if there is anything that may be considered uncomfortable by somebody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GB"/>
              <a:t>Evaluation of Interactive Systems</a:t>
            </a:r>
            <a:endParaRPr/>
          </a:p>
        </p:txBody>
      </p:sp>
      <p:sp>
        <p:nvSpPr>
          <p:cNvPr id="32" name="Google Shape;32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GB"/>
              <a:t>Jaakko Hakulinen, Päivi Majaranta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GB"/>
              <a:t>EMEX workshop 10.10.2019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Evaluation approaches</a:t>
            </a:r>
            <a:endParaRPr/>
          </a:p>
        </p:txBody>
      </p:sp>
      <p:sp>
        <p:nvSpPr>
          <p:cNvPr id="38" name="Google Shape;38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Exploratory vs. clear goals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Usability studies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a part of the iterative development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must be concluded before use experience evaluation phase starts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Objective vs. subjective data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Laboratory vs. in-the-wild evaluations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Booking participants vs. guerilla evaluations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Comparative studies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Within subject – between subjects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sz="2400"/>
              <a:t>Real system – Partly simulated - Wizard of Oz – Paper Prototype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What is the Goal of the Evaluation</a:t>
            </a:r>
            <a:endParaRPr/>
          </a:p>
        </p:txBody>
      </p:sp>
      <p:sp>
        <p:nvSpPr>
          <p:cNvPr id="44" name="Google Shape;4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Support development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Help ideation in early phases of the project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Identify usability problems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Identify technical performance and technical issues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Choose the best parameters/solutions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Better understand user needs and attitudes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Validate design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Support selection between systems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Generate marketing material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Generate scientific knowledge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Generalizable understanding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Participants</a:t>
            </a:r>
            <a:endParaRPr/>
          </a:p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5216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46"/>
              <a:buChar char="•"/>
            </a:pPr>
            <a:r>
              <a:rPr lang="en-GB"/>
              <a:t>In usability and UX evaluations, the selection of participants is important</a:t>
            </a:r>
            <a:endParaRPr/>
          </a:p>
          <a:p>
            <a:pPr indent="-352167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946"/>
              <a:buChar char="•"/>
            </a:pPr>
            <a:r>
              <a:rPr lang="en-GB"/>
              <a:t>Number of participants (usability evaluations with 5 people are efficient, statistical comparisons of UX measures require over 10 people, often much more)</a:t>
            </a:r>
            <a:endParaRPr/>
          </a:p>
          <a:p>
            <a:pPr indent="-352167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946"/>
              <a:buChar char="•"/>
            </a:pPr>
            <a:r>
              <a:rPr lang="en-GB"/>
              <a:t>Background: age, gender, native tongue…</a:t>
            </a:r>
            <a:endParaRPr/>
          </a:p>
          <a:p>
            <a:pPr indent="-352167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946"/>
              <a:buChar char="•"/>
            </a:pPr>
            <a:r>
              <a:rPr lang="en-GB"/>
              <a:t>Domain understanding: professional systems often require domain experts</a:t>
            </a:r>
            <a:endParaRPr/>
          </a:p>
          <a:p>
            <a:pPr indent="-32676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6"/>
              <a:buChar char="•"/>
            </a:pPr>
            <a:r>
              <a:rPr lang="en-GB" sz="2400"/>
              <a:t>In “regular” testing you arrange a time for each participant before hand, in guerrilla testing you approach people and ask if they can spend a few minutes with you.</a:t>
            </a:r>
            <a:endParaRPr sz="2400"/>
          </a:p>
          <a:p>
            <a:pPr indent="-352167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946"/>
              <a:buChar char="•"/>
            </a:pPr>
            <a:r>
              <a:rPr lang="en-GB"/>
              <a:t>guerrilla testing must be fast while regular testing can take up to one hour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Type of Result Data</a:t>
            </a:r>
            <a:endParaRPr/>
          </a:p>
        </p:txBody>
      </p:sp>
      <p:graphicFrame>
        <p:nvGraphicFramePr>
          <p:cNvPr id="56" name="Google Shape;56;p6"/>
          <p:cNvGraphicFramePr/>
          <p:nvPr/>
        </p:nvGraphicFramePr>
        <p:xfrm>
          <a:off x="1992314" y="18875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{69283FB2-2D09-4DE4-839D-38ABE5578C4F}</a:tableStyleId>
              </a:tblPr>
              <a:tblGrid>
                <a:gridCol w="1799975"/>
                <a:gridCol w="3239925"/>
                <a:gridCol w="3311925"/>
              </a:tblGrid>
              <a:tr h="370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Objective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Subjective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</a:tr>
              <a:tr h="2559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chemeClr val="dk1"/>
                          </a:solidFill>
                        </a:rPr>
                        <a:t>Quantitative</a:t>
                      </a:r>
                      <a:endParaRPr b="1"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Performance metrics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Task completion times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Number of turns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…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Behavioural data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Bio-signals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Heart rate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Electric</a:t>
                      </a: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 skin conductivity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-"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…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Answers to binary</a:t>
                      </a: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 and scale-based questions in </a:t>
                      </a: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questionnaires and interviews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Numerically</a:t>
                      </a:r>
                      <a:r>
                        <a:rPr lang="en-GB" sz="1800"/>
                        <a:t>-</a:t>
                      </a: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analysed data from interviews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</a:tr>
              <a:tr h="91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chemeClr val="dk1"/>
                          </a:solidFill>
                        </a:rPr>
                        <a:t>Qualitative</a:t>
                      </a:r>
                      <a:endParaRPr b="1"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Interviews, both audio and transcribed</a:t>
                      </a: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 text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Video recordings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Participants’ drawings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…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00" marB="45700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Type of Result Data</a:t>
            </a:r>
            <a:endParaRPr/>
          </a:p>
        </p:txBody>
      </p:sp>
      <p:sp>
        <p:nvSpPr>
          <p:cNvPr id="62" name="Google Shape;62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396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949"/>
              <a:buChar char="•"/>
            </a:pPr>
            <a:r>
              <a:rPr lang="en-GB"/>
              <a:t>Different types of data provide different information</a:t>
            </a:r>
            <a:endParaRPr/>
          </a:p>
          <a:p>
            <a:pPr indent="-35396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949"/>
              <a:buChar char="•"/>
            </a:pPr>
            <a:r>
              <a:rPr lang="en-GB"/>
              <a:t>Quantitative data, i.e., numbers are useful when you want to compare things and have hard numbers</a:t>
            </a:r>
            <a:endParaRPr/>
          </a:p>
          <a:p>
            <a:pPr indent="-35396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949"/>
              <a:buChar char="•"/>
            </a:pPr>
            <a:r>
              <a:rPr lang="en-GB"/>
              <a:t>Qualitative data is valuable in all phases but most important early on</a:t>
            </a:r>
            <a:endParaRPr/>
          </a:p>
          <a:p>
            <a:pPr indent="-35396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949"/>
              <a:buChar char="•"/>
            </a:pPr>
            <a:r>
              <a:rPr lang="en-GB"/>
              <a:t>An interview is a good tool in many phases</a:t>
            </a:r>
            <a:endParaRPr/>
          </a:p>
          <a:p>
            <a:pPr indent="-353961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6774"/>
              <a:buChar char="•"/>
            </a:pPr>
            <a:r>
              <a:rPr lang="en-GB"/>
              <a:t>early - you get good understanding of how people perceive your concept and also why they do so</a:t>
            </a:r>
            <a:endParaRPr/>
          </a:p>
          <a:p>
            <a:pPr indent="-353961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6774"/>
              <a:buChar char="•"/>
            </a:pPr>
            <a:r>
              <a:rPr lang="en-GB"/>
              <a:t>later - in usability testing you get better understanding of reasons of the problems found</a:t>
            </a:r>
            <a:endParaRPr/>
          </a:p>
          <a:p>
            <a:pPr indent="-353961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96774"/>
              <a:buChar char="•"/>
            </a:pPr>
            <a:r>
              <a:rPr lang="en-GB"/>
              <a:t>in late phases - you can still get valuable information on the content/product was received</a:t>
            </a:r>
            <a:endParaRPr/>
          </a:p>
          <a:p>
            <a:pPr indent="-35396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2949"/>
              <a:buChar char="•"/>
            </a:pPr>
            <a:r>
              <a:rPr lang="en-GB"/>
              <a:t>In most cases, interview doesn’t need to be transcribed or analysed in detail but there is methodology for this when interviews are main data in scientific research.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Evaluation Procedures</a:t>
            </a:r>
            <a:endParaRPr/>
          </a:p>
        </p:txBody>
      </p:sp>
      <p:sp>
        <p:nvSpPr>
          <p:cNvPr id="68" name="Google Shape;6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Evaluations can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have a strict procedure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Participants are given tasks to complete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Feedback is collected at specified times with specified tools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have an open procedure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Participants are allowed to freely use or explore the system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Feedback is collected at appropriate times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2000"/>
              <a:t>be done as part of the real use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Participants are real users doing their real life tasks</a:t>
            </a:r>
            <a:endParaRPr/>
          </a:p>
          <a:p>
            <a: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Feedback collection may be integrated into the system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2400"/>
              <a:t>In all cases, if there is a system with some implemented functionality, the system can log data of how it is used.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Think-aloud</a:t>
            </a:r>
            <a:endParaRPr/>
          </a:p>
        </p:txBody>
      </p:sp>
      <p:sp>
        <p:nvSpPr>
          <p:cNvPr id="74" name="Google Shape;74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By asking the participants to speak aloud what they are doing and thinking while using your prototype, you can learn more than just by observing their behaviour.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Some people are better at this than others, for some it is not natural at all.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you can remind people about think aloud but don’t force people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Think aloud does have some effect of participant performance so it should not be used if, e.g., performance times are measured and compared.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/>
              <a:t>In some cases, think-aloud is not possible, e.g., if the system is a voice user interface.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Jaakko Hakulinen</dc:creator>
</cp:coreProperties>
</file>